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929" r:id="rId2"/>
    <p:sldId id="928" r:id="rId3"/>
    <p:sldId id="614" r:id="rId4"/>
    <p:sldId id="618" r:id="rId5"/>
    <p:sldId id="619" r:id="rId6"/>
    <p:sldId id="610" r:id="rId7"/>
    <p:sldId id="611" r:id="rId8"/>
    <p:sldId id="612" r:id="rId9"/>
    <p:sldId id="613" r:id="rId10"/>
    <p:sldId id="462" r:id="rId11"/>
  </p:sldIdLst>
  <p:sldSz cx="12192000" cy="6858000"/>
  <p:notesSz cx="6797675" cy="987266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66">
          <p15:clr>
            <a:srgbClr val="A4A3A4"/>
          </p15:clr>
        </p15:guide>
        <p15:guide id="2" pos="37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A9A3"/>
    <a:srgbClr val="EA8E43"/>
    <a:srgbClr val="14A83B"/>
    <a:srgbClr val="56A39B"/>
    <a:srgbClr val="00B050"/>
    <a:srgbClr val="F6AB00"/>
    <a:srgbClr val="FF0707"/>
    <a:srgbClr val="919191"/>
    <a:srgbClr val="057A58"/>
    <a:srgbClr val="FBE3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765" autoAdjust="0"/>
    <p:restoredTop sz="83453" autoAdjust="0"/>
  </p:normalViewPr>
  <p:slideViewPr>
    <p:cSldViewPr>
      <p:cViewPr varScale="1">
        <p:scale>
          <a:sx n="89" d="100"/>
          <a:sy n="89" d="100"/>
        </p:scale>
        <p:origin x="-504" y="-96"/>
      </p:cViewPr>
      <p:guideLst>
        <p:guide orient="horz" pos="2066"/>
        <p:guide pos="37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934" y="6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EF633-4A0C-4CE2-8543-E43D4315E865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46517-847C-4F5D-9790-6F207FC8D6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97781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4FD7-BB92-4DFF-B809-747699A11C43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C288-322F-486C-AA42-CCCA59A2A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4FD7-BB92-4DFF-B809-747699A11C43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C288-322F-486C-AA42-CCCA59A2A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4FD7-BB92-4DFF-B809-747699A11C43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C288-322F-486C-AA42-CCCA59A2A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4FD7-BB92-4DFF-B809-747699A11C43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C288-322F-486C-AA42-CCCA59A2A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4FD7-BB92-4DFF-B809-747699A11C43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C288-322F-486C-AA42-CCCA59A2A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4FD7-BB92-4DFF-B809-747699A11C43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C288-322F-486C-AA42-CCCA59A2A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4FD7-BB92-4DFF-B809-747699A11C43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C288-322F-486C-AA42-CCCA59A2A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4FD7-BB92-4DFF-B809-747699A11C43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C288-322F-486C-AA42-CCCA59A2A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4FD7-BB92-4DFF-B809-747699A11C43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C288-322F-486C-AA42-CCCA59A2A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4FD7-BB92-4DFF-B809-747699A11C43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C288-322F-486C-AA42-CCCA59A2A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4FD7-BB92-4DFF-B809-747699A11C43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C288-322F-486C-AA42-CCCA59A2A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56BFD-86D7-47E3-8811-8BACF6F6B1BE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A14D7-4EA8-43CE-8A34-85CD5EF561E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C4FD7-BB92-4DFF-B809-747699A11C43}" type="datetimeFigureOut">
              <a:rPr lang="zh-CN" altLang="en-US" smtClean="0"/>
              <a:pPr/>
              <a:t>2016/7/14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AC288-322F-486C-AA42-CCCA59A2A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yjy.gov.cn/item/8518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2855640" y="188640"/>
            <a:ext cx="6336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一师一优课  一课一名师    </a:t>
            </a:r>
            <a:r>
              <a:rPr lang="en-US" altLang="zh-CN" sz="14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One Teacher, One Class</a:t>
            </a:r>
            <a:endParaRPr lang="zh-CN" altLang="en-US" sz="1400" b="1" dirty="0">
              <a:solidFill>
                <a:srgbClr val="00808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2" name="图片 21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5521" y="116633"/>
            <a:ext cx="854825" cy="474903"/>
          </a:xfrm>
          <a:prstGeom prst="rect">
            <a:avLst/>
          </a:prstGeom>
        </p:spPr>
      </p:pic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9984432" y="260648"/>
            <a:ext cx="1944216" cy="4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P3.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晒课问题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5400" y="1268760"/>
            <a:ext cx="97570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总体要求：</a:t>
            </a:r>
            <a:endParaRPr lang="en-US" altLang="zh-CN" sz="36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1.7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日前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，学校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所有教师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必须完成平台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报名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；管理员要完善学校信息，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及时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审核教师和晒的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课，督促教师报名和晒课；</a:t>
            </a:r>
            <a:endParaRPr lang="en-US" altLang="zh-CN" sz="36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2.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每一位教师至少晒</a:t>
            </a:r>
            <a:r>
              <a:rPr lang="zh-CN" altLang="en-US" sz="3600" u="sng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3600" u="sng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节课（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教案、课件、资源、作业等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要素具备；有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课堂实录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的最好上传，准备参加优质课评选的必须上传），不参加晒课的教师将不能参加市教研室、电教中心、体卫艺等科室举办的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优质课评比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。（见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hlinkClick r:id="rId3"/>
              </a:rPr>
              <a:t>局文件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36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8952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5"/>
          <p:cNvSpPr>
            <a:spLocks noChangeArrowheads="1"/>
          </p:cNvSpPr>
          <p:nvPr/>
        </p:nvSpPr>
        <p:spPr bwMode="auto">
          <a:xfrm>
            <a:off x="6600190" y="1052195"/>
            <a:ext cx="3303270" cy="2145030"/>
          </a:xfrm>
          <a:custGeom>
            <a:avLst/>
            <a:gdLst>
              <a:gd name="T0" fmla="*/ 0 w 543564"/>
              <a:gd name="T1" fmla="*/ 0 h 568558"/>
              <a:gd name="T2" fmla="*/ 543564 w 543564"/>
              <a:gd name="T3" fmla="*/ 568558 h 568558"/>
            </a:gdLst>
            <a:ahLst/>
            <a:cxnLst/>
            <a:rect l="T0" t="T1" r="T2" b="T3"/>
            <a:pathLst>
              <a:path w="543564" h="568558">
                <a:moveTo>
                  <a:pt x="342650" y="0"/>
                </a:moveTo>
                <a:cubicBezTo>
                  <a:pt x="415265" y="0"/>
                  <a:pt x="487880" y="27494"/>
                  <a:pt x="543564" y="82481"/>
                </a:cubicBezTo>
                <a:cubicBezTo>
                  <a:pt x="653426" y="193963"/>
                  <a:pt x="653426" y="373238"/>
                  <a:pt x="543564" y="484721"/>
                </a:cubicBezTo>
                <a:cubicBezTo>
                  <a:pt x="446656" y="580417"/>
                  <a:pt x="298471" y="592842"/>
                  <a:pt x="188359" y="521823"/>
                </a:cubicBezTo>
                <a:lnTo>
                  <a:pt x="0" y="568558"/>
                </a:lnTo>
                <a:lnTo>
                  <a:pt x="116507" y="453422"/>
                </a:lnTo>
                <a:cubicBezTo>
                  <a:pt x="32707" y="342529"/>
                  <a:pt x="41441" y="184255"/>
                  <a:pt x="141737" y="82481"/>
                </a:cubicBezTo>
                <a:cubicBezTo>
                  <a:pt x="197421" y="27494"/>
                  <a:pt x="270035" y="0"/>
                  <a:pt x="342650" y="0"/>
                </a:cubicBezTo>
                <a:close/>
              </a:path>
            </a:pathLst>
          </a:custGeom>
          <a:solidFill>
            <a:srgbClr val="6EB3D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2855640" y="188640"/>
            <a:ext cx="6336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一师一优课  一课一名师    </a:t>
            </a:r>
            <a:r>
              <a:rPr lang="en-US" altLang="zh-CN" sz="14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One Teacher, One Class</a:t>
            </a:r>
            <a:endParaRPr lang="zh-CN" altLang="en-US" sz="1400" b="1" dirty="0">
              <a:solidFill>
                <a:srgbClr val="00808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3" name="图片 22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5521" y="116633"/>
            <a:ext cx="854825" cy="474903"/>
          </a:xfrm>
          <a:prstGeom prst="rect">
            <a:avLst/>
          </a:prstGeom>
        </p:spPr>
      </p:pic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9984432" y="260648"/>
            <a:ext cx="1944216" cy="4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P3.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晒课问题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文本框 10"/>
          <p:cNvSpPr txBox="1"/>
          <p:nvPr/>
        </p:nvSpPr>
        <p:spPr>
          <a:xfrm>
            <a:off x="1055643" y="1484616"/>
            <a:ext cx="3031458" cy="1588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Q. </a:t>
            </a:r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教师晒课使用哪种浏览器更顺利？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39695" y="3212465"/>
            <a:ext cx="7528271" cy="646331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推荐使用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360极速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浏览器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609600" y="583883"/>
            <a:ext cx="10972800" cy="1143000"/>
          </a:xfrm>
        </p:spPr>
        <p:txBody>
          <a:bodyPr vert="horz" wrap="square" lIns="91440" tIns="45720" rIns="91440" bIns="45720" anchor="ctr">
            <a:normAutofit fontScale="90000"/>
          </a:bodyPr>
          <a:lstStyle/>
          <a:p>
            <a:pPr marL="342900" indent="-342900" algn="l" eaLnBrk="1" hangingPunct="1">
              <a:lnSpc>
                <a:spcPct val="130000"/>
              </a:lnSpc>
              <a:spcBef>
                <a:spcPct val="20000"/>
              </a:spcBef>
            </a:pPr>
            <a:r>
              <a:rPr lang="en-US" altLang="zh-CN" sz="3200" b="1" dirty="0">
                <a:ea typeface="微软雅黑" pitchFamily="34" charset="-122"/>
              </a:rPr>
              <a:t/>
            </a:r>
            <a:br>
              <a:rPr lang="en-US" altLang="zh-CN" sz="3200" b="1" dirty="0">
                <a:ea typeface="微软雅黑" pitchFamily="34" charset="-122"/>
              </a:rPr>
            </a:br>
            <a:r>
              <a:rPr lang="zh-CN" altLang="en-US" sz="2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、进入</a:t>
            </a:r>
            <a:r>
              <a:rPr lang="zh-CN" altLang="en-US" sz="2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“河南省基础教育资源公共服务平台”（www.hner.cn)，点击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用户名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en-US" sz="2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填写去年注册的相应</a:t>
            </a:r>
            <a:r>
              <a:rPr lang="zh-CN" altLang="en-US" sz="2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信息。</a:t>
            </a:r>
            <a:endParaRPr lang="zh-CN" altLang="en-US" sz="2400" b="1" dirty="0">
              <a:ea typeface="微软雅黑" pitchFamily="34" charset="-122"/>
            </a:endParaRPr>
          </a:p>
        </p:txBody>
      </p:sp>
      <p:pic>
        <p:nvPicPr>
          <p:cNvPr id="2" name="图片 1" descr="2W%Z~$S4(3V}W~5OZ1SF_P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988820"/>
            <a:ext cx="8385810" cy="4288790"/>
          </a:xfrm>
          <a:prstGeom prst="rect">
            <a:avLst/>
          </a:prstGeom>
          <a:ln w="28575">
            <a:solidFill>
              <a:srgbClr val="74A9A3"/>
            </a:solidFill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55640" y="188640"/>
            <a:ext cx="6336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一师一优课  一课一名师    </a:t>
            </a:r>
            <a:r>
              <a:rPr lang="en-US" altLang="zh-CN" sz="14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One Teacher, One Class</a:t>
            </a:r>
            <a:endParaRPr lang="zh-CN" altLang="en-US" sz="1400" b="1" dirty="0">
              <a:solidFill>
                <a:srgbClr val="00808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5521" y="116633"/>
            <a:ext cx="854825" cy="474903"/>
          </a:xfrm>
          <a:prstGeom prst="rect">
            <a:avLst/>
          </a:prstGeom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9984432" y="260648"/>
            <a:ext cx="1944216" cy="4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P3.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晒课问题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>
          <a:xfrm>
            <a:off x="536575" y="729298"/>
            <a:ext cx="10972800" cy="1143000"/>
          </a:xfrm>
        </p:spPr>
        <p:txBody>
          <a:bodyPr vert="horz" wrap="square" lIns="91440" tIns="45720" rIns="91440" bIns="45720" anchor="ctr">
            <a:normAutofit/>
          </a:bodyPr>
          <a:lstStyle/>
          <a:p>
            <a:pPr marL="342900" indent="-342900" algn="l" eaLnBrk="1" hangingPunct="1">
              <a:lnSpc>
                <a:spcPct val="130000"/>
              </a:lnSpc>
              <a:spcBef>
                <a:spcPct val="20000"/>
              </a:spcBef>
            </a:pPr>
            <a:r>
              <a:rPr lang="en-US" altLang="zh-CN" sz="2400" b="1" dirty="0">
                <a:ea typeface="微软雅黑" pitchFamily="34" charset="-122"/>
              </a:rPr>
              <a:t>3</a:t>
            </a:r>
            <a:r>
              <a:rPr lang="en-US" altLang="zh-CN" sz="2400" b="1" dirty="0" smtClean="0">
                <a:ea typeface="微软雅黑" pitchFamily="34" charset="-122"/>
              </a:rPr>
              <a:t>.</a:t>
            </a:r>
            <a:r>
              <a:rPr lang="zh-CN" altLang="en-US" sz="2000" b="1" dirty="0" smtClean="0">
                <a:ea typeface="微软雅黑" pitchFamily="34" charset="-122"/>
              </a:rPr>
              <a:t> 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“‘一师一优课 一课一名师’活动”标题。</a:t>
            </a:r>
            <a:endParaRPr lang="zh-CN" altLang="en-US" sz="2000" b="1" dirty="0">
              <a:ea typeface="微软雅黑" pitchFamily="34" charset="-122"/>
            </a:endParaRPr>
          </a:p>
        </p:txBody>
      </p:sp>
      <p:pic>
        <p:nvPicPr>
          <p:cNvPr id="3" name="图片 2" descr="X}B0VJ)9]XVR~~M6PF@WQ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650" y="1844675"/>
            <a:ext cx="7415530" cy="4502150"/>
          </a:xfrm>
          <a:prstGeom prst="rect">
            <a:avLst/>
          </a:prstGeom>
          <a:ln w="28575">
            <a:solidFill>
              <a:srgbClr val="74A9A3"/>
            </a:solidFill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55640" y="188640"/>
            <a:ext cx="6336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一师一优课  一课一名师    </a:t>
            </a:r>
            <a:r>
              <a:rPr lang="en-US" altLang="zh-CN" sz="14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One Teacher, One Class</a:t>
            </a:r>
            <a:endParaRPr lang="zh-CN" altLang="en-US" sz="1400" b="1" dirty="0">
              <a:solidFill>
                <a:srgbClr val="00808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5521" y="116633"/>
            <a:ext cx="854825" cy="474903"/>
          </a:xfrm>
          <a:prstGeom prst="rect">
            <a:avLst/>
          </a:prstGeom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9984432" y="260648"/>
            <a:ext cx="1944216" cy="4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P3.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晒课问题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>
          <a:xfrm>
            <a:off x="1520190" y="548005"/>
            <a:ext cx="10098405" cy="1143000"/>
          </a:xfrm>
        </p:spPr>
        <p:txBody>
          <a:bodyPr vert="horz" wrap="square" lIns="91440" tIns="45720" rIns="91440" bIns="45720" anchor="ctr">
            <a:normAutofit/>
          </a:bodyPr>
          <a:lstStyle/>
          <a:p>
            <a:pPr marL="342900" indent="-342900" algn="l" eaLnBrk="1" hangingPunct="1">
              <a:lnSpc>
                <a:spcPct val="130000"/>
              </a:lnSpc>
              <a:spcBef>
                <a:spcPct val="2000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进入河南省“一师一优课 一课一名师”活动专题页面后，点击“活动报名”。</a:t>
            </a:r>
            <a:endParaRPr lang="zh-CN" altLang="en-US" sz="20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CC23[9RRCS3ECN_C7N7EB6Q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985" y="1459230"/>
            <a:ext cx="6906260" cy="4774565"/>
          </a:xfrm>
          <a:prstGeom prst="rect">
            <a:avLst/>
          </a:prstGeom>
          <a:ln w="28575">
            <a:solidFill>
              <a:srgbClr val="74A9A3"/>
            </a:solidFill>
          </a:ln>
        </p:spPr>
      </p:pic>
      <p:sp>
        <p:nvSpPr>
          <p:cNvPr id="13" name="椭圆形标注 12"/>
          <p:cNvSpPr/>
          <p:nvPr/>
        </p:nvSpPr>
        <p:spPr>
          <a:xfrm>
            <a:off x="8904466" y="4004675"/>
            <a:ext cx="2815550" cy="1526571"/>
          </a:xfrm>
          <a:prstGeom prst="wedgeEllipseCallout">
            <a:avLst>
              <a:gd name="adj1" fmla="val -167840"/>
              <a:gd name="adj2" fmla="val 48781"/>
            </a:avLst>
          </a:prstGeom>
          <a:solidFill>
            <a:srgbClr val="EA8E43"/>
          </a:solidFill>
          <a:ln w="3175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注册完账号，要进行活动报名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55640" y="188640"/>
            <a:ext cx="6336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一师一优课  一课一名师    </a:t>
            </a:r>
            <a:r>
              <a:rPr lang="en-US" altLang="zh-CN" sz="14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One Teacher, One Class</a:t>
            </a:r>
            <a:endParaRPr lang="zh-CN" altLang="en-US" sz="1400" b="1" dirty="0">
              <a:solidFill>
                <a:srgbClr val="00808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5521" y="116633"/>
            <a:ext cx="854825" cy="474903"/>
          </a:xfrm>
          <a:prstGeom prst="rect">
            <a:avLst/>
          </a:prstGeom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9984432" y="260648"/>
            <a:ext cx="1944216" cy="4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P3.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晒课问题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7080" y="692785"/>
            <a:ext cx="10360660" cy="1143000"/>
          </a:xfrm>
        </p:spPr>
        <p:txBody>
          <a:bodyPr/>
          <a:lstStyle/>
          <a:p>
            <a:pPr algn="l"/>
            <a:r>
              <a:rPr lang="en-US" altLang="zh-CN" sz="2000" b="1">
                <a:latin typeface="微软雅黑" charset="0"/>
                <a:ea typeface="微软雅黑" charset="0"/>
              </a:rPr>
              <a:t>1</a:t>
            </a:r>
            <a:r>
              <a:rPr lang="zh-CN" altLang="en-US" sz="2000" b="1">
                <a:latin typeface="微软雅黑" charset="0"/>
                <a:ea typeface="微软雅黑" charset="0"/>
              </a:rPr>
              <a:t>、已参加过活动教师可直接持原账号登录</a:t>
            </a:r>
            <a:r>
              <a:rPr lang="en-US" altLang="zh-CN" sz="2000" b="1">
                <a:latin typeface="微软雅黑" charset="0"/>
                <a:ea typeface="微软雅黑" charset="0"/>
              </a:rPr>
              <a:t>“</a:t>
            </a:r>
            <a:r>
              <a:rPr lang="zh-CN" altLang="en-US" sz="2000" b="1">
                <a:latin typeface="微软雅黑" charset="0"/>
                <a:ea typeface="微软雅黑" charset="0"/>
              </a:rPr>
              <a:t>河南省基础教育资源公共服务平台</a:t>
            </a:r>
            <a:r>
              <a:rPr lang="en-US" altLang="zh-CN" sz="2000" b="1">
                <a:latin typeface="微软雅黑" charset="0"/>
                <a:ea typeface="微软雅黑" charset="0"/>
              </a:rPr>
              <a:t>”</a:t>
            </a:r>
            <a:r>
              <a:rPr lang="zh-CN" altLang="en-US" sz="2000" b="1">
                <a:latin typeface="微软雅黑" charset="0"/>
                <a:ea typeface="微软雅黑" charset="0"/>
              </a:rPr>
              <a:t>点击</a:t>
            </a:r>
            <a:r>
              <a:rPr lang="en-US" altLang="zh-CN" sz="2000" b="1">
                <a:latin typeface="微软雅黑" charset="0"/>
                <a:ea typeface="微软雅黑" charset="0"/>
              </a:rPr>
              <a:t>“</a:t>
            </a:r>
            <a:r>
              <a:rPr lang="zh-CN" altLang="en-US" sz="2000" b="1">
                <a:latin typeface="微软雅黑" charset="0"/>
                <a:ea typeface="微软雅黑" charset="0"/>
              </a:rPr>
              <a:t>一师一优课、一课一名师</a:t>
            </a:r>
            <a:r>
              <a:rPr lang="en-US" altLang="zh-CN" sz="2000" b="1">
                <a:latin typeface="微软雅黑" charset="0"/>
                <a:ea typeface="微软雅黑" charset="0"/>
              </a:rPr>
              <a:t>”</a:t>
            </a:r>
            <a:r>
              <a:rPr lang="zh-CN" altLang="en-US" sz="2000" b="1">
                <a:latin typeface="微软雅黑" charset="0"/>
                <a:ea typeface="微软雅黑" charset="0"/>
              </a:rPr>
              <a:t>活动专题图标，进入活动页面。（</a:t>
            </a:r>
            <a:r>
              <a:rPr lang="en-US" altLang="zh-CN" sz="2000" b="1">
                <a:latin typeface="微软雅黑" charset="0"/>
                <a:ea typeface="微软雅黑" charset="0"/>
              </a:rPr>
              <a:t>2014</a:t>
            </a:r>
            <a:r>
              <a:rPr lang="zh-CN" altLang="en-US" sz="2000" b="1">
                <a:latin typeface="微软雅黑" charset="0"/>
                <a:ea typeface="微软雅黑" charset="0"/>
              </a:rPr>
              <a:t>年度活动中已经报名且审核通过的教师，可以直接晒课）</a:t>
            </a:r>
            <a:endParaRPr lang="en-US" altLang="zh-CN" sz="2000" b="1">
              <a:latin typeface="微软雅黑" charset="0"/>
              <a:ea typeface="微软雅黑" charset="0"/>
            </a:endParaRPr>
          </a:p>
        </p:txBody>
      </p:sp>
      <p:pic>
        <p:nvPicPr>
          <p:cNvPr id="3" name="图片 2" descr="X}B0VJ)9]XVR~~M6PF@WQ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650" y="1844675"/>
            <a:ext cx="7960995" cy="4502150"/>
          </a:xfrm>
          <a:prstGeom prst="rect">
            <a:avLst/>
          </a:prstGeom>
          <a:ln w="28575">
            <a:solidFill>
              <a:srgbClr val="74A9A3"/>
            </a:solidFill>
          </a:ln>
        </p:spPr>
      </p:pic>
      <p:grpSp>
        <p:nvGrpSpPr>
          <p:cNvPr id="6" name="组合 5"/>
          <p:cNvGrpSpPr/>
          <p:nvPr/>
        </p:nvGrpSpPr>
        <p:grpSpPr>
          <a:xfrm>
            <a:off x="1775460" y="2853055"/>
            <a:ext cx="2211070" cy="1007745"/>
            <a:chOff x="4162098" y="1833257"/>
            <a:chExt cx="1573862" cy="1003428"/>
          </a:xfrm>
        </p:grpSpPr>
        <p:sp>
          <p:nvSpPr>
            <p:cNvPr id="8" name="Freeform 32"/>
            <p:cNvSpPr>
              <a:spLocks noChangeArrowheads="1"/>
            </p:cNvSpPr>
            <p:nvPr/>
          </p:nvSpPr>
          <p:spPr bwMode="auto">
            <a:xfrm>
              <a:off x="4162098" y="1833257"/>
              <a:ext cx="1573862" cy="1003428"/>
            </a:xfrm>
            <a:custGeom>
              <a:avLst/>
              <a:gdLst>
                <a:gd name="T0" fmla="*/ 0 w 542623"/>
                <a:gd name="T1" fmla="*/ 0 h 568558"/>
                <a:gd name="T2" fmla="*/ 542623 w 542623"/>
                <a:gd name="T3" fmla="*/ 568558 h 568558"/>
              </a:gdLst>
              <a:ahLst/>
              <a:cxnLst/>
              <a:rect l="T0" t="T1" r="T2" b="T3"/>
              <a:pathLst>
                <a:path w="542623" h="568558">
                  <a:moveTo>
                    <a:pt x="200292" y="0"/>
                  </a:moveTo>
                  <a:cubicBezTo>
                    <a:pt x="272954" y="0"/>
                    <a:pt x="345616" y="27494"/>
                    <a:pt x="400584" y="82482"/>
                  </a:cubicBezTo>
                  <a:cubicBezTo>
                    <a:pt x="502176" y="184112"/>
                    <a:pt x="511154" y="342083"/>
                    <a:pt x="426560" y="452953"/>
                  </a:cubicBezTo>
                  <a:lnTo>
                    <a:pt x="542623" y="568558"/>
                  </a:lnTo>
                  <a:lnTo>
                    <a:pt x="354644" y="521682"/>
                  </a:lnTo>
                  <a:cubicBezTo>
                    <a:pt x="245142" y="592861"/>
                    <a:pt x="95733" y="580490"/>
                    <a:pt x="0" y="484721"/>
                  </a:cubicBezTo>
                  <a:cubicBezTo>
                    <a:pt x="-111441" y="373239"/>
                    <a:pt x="-111441" y="193964"/>
                    <a:pt x="0" y="82482"/>
                  </a:cubicBezTo>
                  <a:cubicBezTo>
                    <a:pt x="54967" y="27494"/>
                    <a:pt x="127629" y="0"/>
                    <a:pt x="200292" y="0"/>
                  </a:cubicBezTo>
                  <a:close/>
                </a:path>
              </a:pathLst>
            </a:custGeom>
            <a:solidFill>
              <a:srgbClr val="EA8E43"/>
            </a:solidFill>
            <a:ln>
              <a:noFill/>
            </a:ln>
          </p:spPr>
          <p:txBody>
            <a:bodyPr/>
            <a:lstStyle/>
            <a:p>
              <a:endParaRPr lang="zh-CN" altLang="zh-CN" dirty="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9" name="TextBox 130">
              <a:hlinkClick r:id="" action="ppaction://noaction"/>
            </p:cNvPr>
            <p:cNvSpPr txBox="1"/>
            <p:nvPr/>
          </p:nvSpPr>
          <p:spPr>
            <a:xfrm>
              <a:off x="4264498" y="2048373"/>
              <a:ext cx="1285830" cy="485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defTabSz="-635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晒课入口</a:t>
              </a:r>
            </a:p>
          </p:txBody>
        </p:sp>
      </p:grp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2855640" y="188640"/>
            <a:ext cx="6336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一师一优课  一课一名师    </a:t>
            </a:r>
            <a:r>
              <a:rPr lang="en-US" altLang="zh-CN" sz="14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One Teacher, One Class</a:t>
            </a:r>
            <a:endParaRPr lang="zh-CN" altLang="en-US" sz="1400" b="1" dirty="0">
              <a:solidFill>
                <a:srgbClr val="00808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5521" y="116633"/>
            <a:ext cx="854825" cy="474903"/>
          </a:xfrm>
          <a:prstGeom prst="rect">
            <a:avLst/>
          </a:prstGeom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9984432" y="260648"/>
            <a:ext cx="1944216" cy="4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P3.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晒课问题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89710" y="476885"/>
            <a:ext cx="10034270" cy="1143000"/>
          </a:xfrm>
        </p:spPr>
        <p:txBody>
          <a:bodyPr/>
          <a:lstStyle/>
          <a:p>
            <a:pPr algn="l"/>
            <a:r>
              <a:rPr lang="zh-CN" altLang="en-US" sz="2000" b="1" dirty="0">
                <a:latin typeface="微软雅黑" charset="0"/>
                <a:ea typeface="微软雅黑" charset="0"/>
              </a:rPr>
              <a:t>进入活动专题页面，点击</a:t>
            </a:r>
            <a:r>
              <a:rPr lang="en-US" altLang="zh-CN" sz="2000" b="1" dirty="0" smtClean="0">
                <a:latin typeface="微软雅黑" charset="0"/>
                <a:ea typeface="微软雅黑" charset="0"/>
              </a:rPr>
              <a:t>“</a:t>
            </a:r>
            <a:r>
              <a:rPr lang="zh-CN" altLang="en-US" sz="2000" b="1" dirty="0" smtClean="0">
                <a:latin typeface="微软雅黑" charset="0"/>
                <a:ea typeface="微软雅黑" charset="0"/>
              </a:rPr>
              <a:t>活动报名</a:t>
            </a:r>
            <a:r>
              <a:rPr lang="en-US" altLang="zh-CN" sz="2000" b="1" dirty="0" smtClean="0">
                <a:latin typeface="微软雅黑" charset="0"/>
                <a:ea typeface="微软雅黑" charset="0"/>
              </a:rPr>
              <a:t>”</a:t>
            </a:r>
            <a:r>
              <a:rPr lang="zh-CN" altLang="en-US" sz="2000" b="1" dirty="0">
                <a:latin typeface="微软雅黑" charset="0"/>
                <a:ea typeface="微软雅黑" charset="0"/>
              </a:rPr>
              <a:t>，即可进入晒课页面。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XK7EJJP70RI93%%ZO%@HJ)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605" y="1340485"/>
            <a:ext cx="7692390" cy="4937125"/>
          </a:xfrm>
          <a:prstGeom prst="rect">
            <a:avLst/>
          </a:prstGeom>
          <a:ln w="28575">
            <a:solidFill>
              <a:srgbClr val="74A9A3"/>
            </a:solidFill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55640" y="188640"/>
            <a:ext cx="6336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一师一优课  一课一名师    </a:t>
            </a:r>
            <a:r>
              <a:rPr lang="en-US" altLang="zh-CN" sz="14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One Teacher, One Class</a:t>
            </a:r>
            <a:endParaRPr lang="zh-CN" altLang="en-US" sz="1400" b="1" dirty="0">
              <a:solidFill>
                <a:srgbClr val="00808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5521" y="116633"/>
            <a:ext cx="854825" cy="474903"/>
          </a:xfrm>
          <a:prstGeom prst="rect">
            <a:avLst/>
          </a:prstGeom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9984432" y="260648"/>
            <a:ext cx="1944216" cy="4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P3.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晒课问题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1225" y="764540"/>
            <a:ext cx="10657205" cy="1143000"/>
          </a:xfrm>
        </p:spPr>
        <p:txBody>
          <a:bodyPr/>
          <a:lstStyle/>
          <a:p>
            <a:pPr algn="l"/>
            <a:r>
              <a:rPr lang="en-US" altLang="zh-CN" sz="2000" b="1" dirty="0">
                <a:latin typeface="微软雅黑" charset="0"/>
                <a:ea typeface="微软雅黑" charset="0"/>
              </a:rPr>
              <a:t>2</a:t>
            </a:r>
            <a:r>
              <a:rPr lang="zh-CN" altLang="en-US" sz="2000" b="1" dirty="0" smtClean="0">
                <a:latin typeface="微软雅黑" charset="0"/>
                <a:ea typeface="微软雅黑" charset="0"/>
              </a:rPr>
              <a:t>、点击“我的”，选择“报名信息”。</a:t>
            </a:r>
            <a:endParaRPr lang="zh-CN" altLang="en-US" sz="2000" b="1" dirty="0">
              <a:latin typeface="微软雅黑" charset="0"/>
              <a:ea typeface="微软雅黑" charset="0"/>
            </a:endParaRPr>
          </a:p>
        </p:txBody>
      </p:sp>
      <p:pic>
        <p:nvPicPr>
          <p:cNvPr id="9" name="内容占位符 8" descr="报名信息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5406" y="1928802"/>
            <a:ext cx="8046156" cy="4525963"/>
          </a:xfr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55640" y="188640"/>
            <a:ext cx="6336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一师一优课  一课一名师    </a:t>
            </a:r>
            <a:r>
              <a:rPr lang="en-US" altLang="zh-CN" sz="14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One Teacher, One Class</a:t>
            </a:r>
            <a:endParaRPr lang="zh-CN" altLang="en-US" sz="1400" b="1" dirty="0">
              <a:solidFill>
                <a:srgbClr val="00808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5521" y="116633"/>
            <a:ext cx="854825" cy="474903"/>
          </a:xfrm>
          <a:prstGeom prst="rect">
            <a:avLst/>
          </a:prstGeom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9984432" y="260648"/>
            <a:ext cx="1944216" cy="4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P3.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晒课问题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77340" y="476885"/>
            <a:ext cx="9946640" cy="1143000"/>
          </a:xfrm>
        </p:spPr>
        <p:txBody>
          <a:bodyPr/>
          <a:lstStyle/>
          <a:p>
            <a:pPr algn="l"/>
            <a:r>
              <a:rPr lang="zh-CN" altLang="en-US" sz="2000" b="1" dirty="0" smtClean="0">
                <a:latin typeface="微软雅黑" charset="0"/>
                <a:ea typeface="微软雅黑" charset="0"/>
              </a:rPr>
              <a:t>查看自己的信息，如无需更改，点击</a:t>
            </a:r>
            <a:r>
              <a:rPr lang="en-US" altLang="zh-CN" sz="2000" b="1" dirty="0" smtClean="0">
                <a:latin typeface="微软雅黑" charset="0"/>
                <a:ea typeface="微软雅黑" charset="0"/>
              </a:rPr>
              <a:t>“</a:t>
            </a:r>
            <a:r>
              <a:rPr lang="zh-CN" altLang="en-US" sz="2000" b="1" dirty="0" smtClean="0">
                <a:latin typeface="微软雅黑" charset="0"/>
                <a:ea typeface="微软雅黑" charset="0"/>
              </a:rPr>
              <a:t>保存</a:t>
            </a:r>
            <a:r>
              <a:rPr lang="en-US" altLang="zh-CN" sz="2000" b="1" dirty="0" smtClean="0">
                <a:latin typeface="微软雅黑" charset="0"/>
                <a:ea typeface="微软雅黑" charset="0"/>
              </a:rPr>
              <a:t>”</a:t>
            </a:r>
            <a:r>
              <a:rPr lang="zh-CN" altLang="en-US" sz="2000" b="1" dirty="0">
                <a:latin typeface="微软雅黑" charset="0"/>
                <a:ea typeface="微软雅黑" charset="0"/>
              </a:rPr>
              <a:t>，</a:t>
            </a:r>
            <a:r>
              <a:rPr lang="zh-CN" altLang="en-US" sz="2000" b="1" dirty="0" smtClean="0">
                <a:latin typeface="微软雅黑" charset="0"/>
                <a:ea typeface="微软雅黑" charset="0"/>
              </a:rPr>
              <a:t>即</a:t>
            </a:r>
            <a:r>
              <a:rPr lang="zh-CN" altLang="en-US" sz="2000" b="1" dirty="0" smtClean="0">
                <a:latin typeface="微软雅黑" charset="0"/>
                <a:ea typeface="微软雅黑" charset="0"/>
              </a:rPr>
              <a:t>完成活动报名。</a:t>
            </a:r>
            <a:endParaRPr lang="zh-CN" altLang="en-US" sz="2000" b="1" dirty="0">
              <a:latin typeface="微软雅黑" charset="0"/>
              <a:ea typeface="微软雅黑" charset="0"/>
            </a:endParaRPr>
          </a:p>
        </p:txBody>
      </p:sp>
      <p:pic>
        <p:nvPicPr>
          <p:cNvPr id="9" name="内容占位符 8" descr="保存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2922" y="1600200"/>
            <a:ext cx="8046156" cy="4525963"/>
          </a:xfr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55640" y="188640"/>
            <a:ext cx="6336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一师一优课  一课一名师    </a:t>
            </a:r>
            <a:r>
              <a:rPr lang="en-US" altLang="zh-CN" sz="14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One Teacher, One Class</a:t>
            </a:r>
            <a:endParaRPr lang="zh-CN" altLang="en-US" sz="1400" b="1" dirty="0">
              <a:solidFill>
                <a:srgbClr val="00808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5521" y="116633"/>
            <a:ext cx="854825" cy="474903"/>
          </a:xfrm>
          <a:prstGeom prst="rect">
            <a:avLst/>
          </a:prstGeom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9984432" y="260648"/>
            <a:ext cx="1944216" cy="4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P3.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晒课问题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2855640" y="188640"/>
            <a:ext cx="6336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一师一优课  一课一名师    </a:t>
            </a:r>
            <a:r>
              <a:rPr lang="en-US" altLang="zh-CN" sz="1400" b="1" dirty="0">
                <a:solidFill>
                  <a:srgbClr val="008080"/>
                </a:solidFill>
                <a:latin typeface="微软雅黑" pitchFamily="34" charset="-122"/>
                <a:ea typeface="微软雅黑" pitchFamily="34" charset="-122"/>
              </a:rPr>
              <a:t>One Teacher, One Class</a:t>
            </a:r>
            <a:endParaRPr lang="zh-CN" altLang="en-US" sz="1400" b="1" dirty="0">
              <a:solidFill>
                <a:srgbClr val="00808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3" name="图片 22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5521" y="116633"/>
            <a:ext cx="854825" cy="474903"/>
          </a:xfrm>
          <a:prstGeom prst="rect">
            <a:avLst/>
          </a:prstGeom>
        </p:spPr>
      </p:pic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9984432" y="260648"/>
            <a:ext cx="1944216" cy="4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P3.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晒课问题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t="-3862"/>
          <a:stretch>
            <a:fillRect/>
          </a:stretch>
        </p:blipFill>
        <p:spPr>
          <a:xfrm>
            <a:off x="4584065" y="1088390"/>
            <a:ext cx="6726555" cy="5225415"/>
          </a:xfrm>
          <a:prstGeom prst="rect">
            <a:avLst/>
          </a:prstGeom>
          <a:ln w="28575">
            <a:solidFill>
              <a:srgbClr val="56A39B"/>
            </a:solidFill>
          </a:ln>
        </p:spPr>
      </p:pic>
      <p:sp>
        <p:nvSpPr>
          <p:cNvPr id="15" name="矩形 14"/>
          <p:cNvSpPr/>
          <p:nvPr/>
        </p:nvSpPr>
        <p:spPr>
          <a:xfrm>
            <a:off x="6816333" y="1125402"/>
            <a:ext cx="2448272" cy="517055"/>
          </a:xfrm>
          <a:prstGeom prst="rect">
            <a:avLst/>
          </a:prstGeom>
          <a:solidFill>
            <a:srgbClr val="FF0000">
              <a:alpha val="23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0"/>
          <p:cNvSpPr txBox="1"/>
          <p:nvPr/>
        </p:nvSpPr>
        <p:spPr>
          <a:xfrm>
            <a:off x="1055643" y="1484616"/>
            <a:ext cx="30314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Q. </a:t>
            </a:r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身份未审核可以晒课吗？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727761" y="4004740"/>
            <a:ext cx="6315836" cy="1135054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kern="0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报名成功</a:t>
            </a:r>
            <a:r>
              <a:rPr lang="zh-CN" altLang="en-US" sz="2400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即可晒课，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只有身份</a:t>
            </a:r>
            <a:r>
              <a:rPr lang="zh-CN" altLang="en-US" sz="24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通过审核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教师，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其所晒的课才可以发布在一师一课平台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/>
      <p:bldP spid="17" grpId="0" bldLvl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513</Words>
  <Application>Microsoft Office PowerPoint</Application>
  <PresentationFormat>自定义</PresentationFormat>
  <Paragraphs>36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Office 主题​​</vt:lpstr>
      <vt:lpstr>幻灯片 1</vt:lpstr>
      <vt:lpstr>幻灯片 2</vt:lpstr>
      <vt:lpstr> 1、进入“河南省基础教育资源公共服务平台”（www.hner.cn)，点击“用户名”，填写去年注册的相应信息。</vt:lpstr>
      <vt:lpstr>3. 点击“‘一师一优课 一课一名师’活动”标题。</vt:lpstr>
      <vt:lpstr>进入河南省“一师一优课 一课一名师”活动专题页面后，点击“活动报名”。</vt:lpstr>
      <vt:lpstr>1、已参加过活动教师可直接持原账号登录“河南省基础教育资源公共服务平台”点击“一师一优课、一课一名师”活动专题图标，进入活动页面。（2014年度活动中已经报名且审核通过的教师，可以直接晒课）</vt:lpstr>
      <vt:lpstr>进入活动专题页面，点击“活动报名”，即可进入晒课页面。</vt:lpstr>
      <vt:lpstr>2、点击“我的”，选择“报名信息”。</vt:lpstr>
      <vt:lpstr>查看自己的信息，如无需更改，点击“保存”，即完成活动报名。</vt:lpstr>
      <vt:lpstr>幻灯片 10</vt:lpstr>
    </vt:vector>
  </TitlesOfParts>
  <Company>NCET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601</dc:creator>
  <cp:lastModifiedBy>user</cp:lastModifiedBy>
  <cp:revision>401</cp:revision>
  <cp:lastPrinted>2015-05-19T06:27:00Z</cp:lastPrinted>
  <dcterms:created xsi:type="dcterms:W3CDTF">2015-05-19T00:29:00Z</dcterms:created>
  <dcterms:modified xsi:type="dcterms:W3CDTF">2016-07-14T03:39:35Z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2052-10.1.0.5745</vt:lpwstr>
  </property>
</Properties>
</file>